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Pacifico"/>
      <p:regular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Pacifico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4672e6727ca2582e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4672e6727ca2582e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4672e6727ca2582e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4672e6727ca2582e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a28de60c3b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a28de60c3b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636624ec8d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636624ec8d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636624ec8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636624ec8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4672e6727ca2582e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4672e6727ca2582e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636624ec8d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636624ec8d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636624ec8d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636624ec8d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4672e6727ca2582e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4672e6727ca2582e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4672e6727ca2582e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4672e6727ca2582e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5" Type="http://schemas.openxmlformats.org/officeDocument/2006/relationships/image" Target="../media/image8.png"/><Relationship Id="rId6" Type="http://schemas.openxmlformats.org/officeDocument/2006/relationships/image" Target="../media/image1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7.jpg"/><Relationship Id="rId4" Type="http://schemas.openxmlformats.org/officeDocument/2006/relationships/image" Target="../media/image33.jpg"/><Relationship Id="rId5" Type="http://schemas.openxmlformats.org/officeDocument/2006/relationships/image" Target="../media/image3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9.png"/><Relationship Id="rId4" Type="http://schemas.openxmlformats.org/officeDocument/2006/relationships/image" Target="../media/image3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4.png"/><Relationship Id="rId5" Type="http://schemas.openxmlformats.org/officeDocument/2006/relationships/image" Target="../media/image23.png"/><Relationship Id="rId6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8.png"/><Relationship Id="rId4" Type="http://schemas.openxmlformats.org/officeDocument/2006/relationships/image" Target="../media/image3.png"/><Relationship Id="rId5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21.png"/><Relationship Id="rId6" Type="http://schemas.openxmlformats.org/officeDocument/2006/relationships/image" Target="../media/image7.png"/><Relationship Id="rId7" Type="http://schemas.openxmlformats.org/officeDocument/2006/relationships/image" Target="../media/image3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Relationship Id="rId4" Type="http://schemas.openxmlformats.org/officeDocument/2006/relationships/image" Target="../media/image30.jpg"/><Relationship Id="rId5" Type="http://schemas.openxmlformats.org/officeDocument/2006/relationships/image" Target="../media/image15.jpg"/><Relationship Id="rId6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6.jpg"/><Relationship Id="rId4" Type="http://schemas.openxmlformats.org/officeDocument/2006/relationships/image" Target="../media/image3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jpg"/><Relationship Id="rId4" Type="http://schemas.openxmlformats.org/officeDocument/2006/relationships/image" Target="../media/image28.jpg"/><Relationship Id="rId5" Type="http://schemas.openxmlformats.org/officeDocument/2006/relationships/image" Target="../media/image29.jpg"/><Relationship Id="rId6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Relationship Id="rId4" Type="http://schemas.openxmlformats.org/officeDocument/2006/relationships/image" Target="../media/image37.png"/><Relationship Id="rId5" Type="http://schemas.openxmlformats.org/officeDocument/2006/relationships/image" Target="../media/image32.png"/><Relationship Id="rId6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CCCC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0" y="2275425"/>
            <a:ext cx="8891400" cy="201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it" sz="8400">
                <a:latin typeface="Impact"/>
                <a:ea typeface="Impact"/>
                <a:cs typeface="Impact"/>
                <a:sym typeface="Impact"/>
              </a:rPr>
              <a:t>VIOLENZA DI GENERE</a:t>
            </a:r>
            <a:endParaRPr i="1" sz="8400"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b="7038" l="0" r="0" t="7956"/>
          <a:stretch/>
        </p:blipFill>
        <p:spPr>
          <a:xfrm>
            <a:off x="375725" y="230175"/>
            <a:ext cx="1955075" cy="1713475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80625" y="230175"/>
            <a:ext cx="1790415" cy="1713475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5">
            <a:alphaModFix/>
          </a:blip>
          <a:srcRect b="0" l="21577" r="15331" t="0"/>
          <a:stretch/>
        </p:blipFill>
        <p:spPr>
          <a:xfrm>
            <a:off x="6861450" y="228325"/>
            <a:ext cx="1955076" cy="1717175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31025" y="230175"/>
            <a:ext cx="1736575" cy="1713523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599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2"/>
          <p:cNvSpPr txBox="1"/>
          <p:nvPr>
            <p:ph type="title"/>
          </p:nvPr>
        </p:nvSpPr>
        <p:spPr>
          <a:xfrm>
            <a:off x="1413601" y="313377"/>
            <a:ext cx="3815700" cy="7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3700">
                <a:latin typeface="Impact"/>
                <a:ea typeface="Impact"/>
                <a:cs typeface="Impact"/>
                <a:sym typeface="Impact"/>
              </a:rPr>
              <a:t>violenza </a:t>
            </a:r>
            <a:r>
              <a:rPr lang="it" sz="3700">
                <a:latin typeface="Impact"/>
                <a:ea typeface="Impact"/>
                <a:cs typeface="Impact"/>
                <a:sym typeface="Impact"/>
              </a:rPr>
              <a:t>assistita:</a:t>
            </a:r>
            <a:endParaRPr sz="3700">
              <a:latin typeface="Impact"/>
              <a:ea typeface="Impact"/>
              <a:cs typeface="Impact"/>
              <a:sym typeface="Impact"/>
            </a:endParaRPr>
          </a:p>
        </p:txBody>
      </p:sp>
      <p:cxnSp>
        <p:nvCxnSpPr>
          <p:cNvPr id="172" name="Google Shape;172;p22"/>
          <p:cNvCxnSpPr/>
          <p:nvPr/>
        </p:nvCxnSpPr>
        <p:spPr>
          <a:xfrm>
            <a:off x="152400" y="693625"/>
            <a:ext cx="1261200" cy="72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73" name="Google Shape;17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81077"/>
            <a:ext cx="4486275" cy="238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655" y="3176322"/>
            <a:ext cx="2466975" cy="1749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51813" y="2837104"/>
            <a:ext cx="2466975" cy="18478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6" name="Google Shape;176;p22"/>
          <p:cNvCxnSpPr/>
          <p:nvPr/>
        </p:nvCxnSpPr>
        <p:spPr>
          <a:xfrm>
            <a:off x="5106644" y="697225"/>
            <a:ext cx="778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7" name="Google Shape;177;p22"/>
          <p:cNvCxnSpPr/>
          <p:nvPr/>
        </p:nvCxnSpPr>
        <p:spPr>
          <a:xfrm>
            <a:off x="5884850" y="693625"/>
            <a:ext cx="776100" cy="4071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8" name="Google Shape;178;p22"/>
          <p:cNvSpPr/>
          <p:nvPr/>
        </p:nvSpPr>
        <p:spPr>
          <a:xfrm>
            <a:off x="5884850" y="1201050"/>
            <a:ext cx="2977500" cy="2741400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450">
                <a:solidFill>
                  <a:schemeClr val="dk1"/>
                </a:solidFill>
              </a:rPr>
              <a:t> da minori si verifica quando i bambini sono spettatori di qualsiasi forma di maltrattamento. È una violenza indiretta, non subita in prima persona, ma subita da altri individui presenti in famiglia.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CCCC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3"/>
          <p:cNvSpPr txBox="1"/>
          <p:nvPr>
            <p:ph type="title"/>
          </p:nvPr>
        </p:nvSpPr>
        <p:spPr>
          <a:xfrm>
            <a:off x="311700" y="129773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3700">
                <a:latin typeface="Impact"/>
                <a:ea typeface="Impact"/>
                <a:cs typeface="Impact"/>
                <a:sym typeface="Impact"/>
              </a:rPr>
              <a:t>A </a:t>
            </a:r>
            <a:r>
              <a:rPr lang="it" sz="3700">
                <a:latin typeface="Impact"/>
                <a:ea typeface="Impact"/>
                <a:cs typeface="Impact"/>
                <a:sym typeface="Impact"/>
              </a:rPr>
              <a:t>chi rivolgersi?</a:t>
            </a:r>
            <a:endParaRPr sz="3700">
              <a:latin typeface="Impact"/>
              <a:ea typeface="Impact"/>
              <a:cs typeface="Impact"/>
              <a:sym typeface="Impact"/>
            </a:endParaRPr>
          </a:p>
        </p:txBody>
      </p:sp>
      <p:cxnSp>
        <p:nvCxnSpPr>
          <p:cNvPr id="184" name="Google Shape;184;p23"/>
          <p:cNvCxnSpPr/>
          <p:nvPr/>
        </p:nvCxnSpPr>
        <p:spPr>
          <a:xfrm flipH="1">
            <a:off x="2730837" y="790839"/>
            <a:ext cx="1368900" cy="12663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5" name="Google Shape;185;p23"/>
          <p:cNvCxnSpPr/>
          <p:nvPr/>
        </p:nvCxnSpPr>
        <p:spPr>
          <a:xfrm>
            <a:off x="4866878" y="790856"/>
            <a:ext cx="1373400" cy="13455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6" name="Google Shape;186;p23"/>
          <p:cNvSpPr/>
          <p:nvPr/>
        </p:nvSpPr>
        <p:spPr>
          <a:xfrm>
            <a:off x="513034" y="2145525"/>
            <a:ext cx="3114300" cy="2152200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it" sz="1500" u="sng">
                <a:solidFill>
                  <a:srgbClr val="0A0A0A"/>
                </a:solidFill>
              </a:rPr>
              <a:t>Pronto Soccorso</a:t>
            </a:r>
            <a:r>
              <a:rPr b="1" lang="it" sz="1500">
                <a:solidFill>
                  <a:srgbClr val="0A0A0A"/>
                </a:solidFill>
              </a:rPr>
              <a:t> più vicino chiamando il </a:t>
            </a:r>
            <a:r>
              <a:rPr b="1" lang="it" sz="1500" u="sng">
                <a:solidFill>
                  <a:srgbClr val="0A0A0A"/>
                </a:solidFill>
              </a:rPr>
              <a:t>118</a:t>
            </a:r>
            <a:r>
              <a:rPr b="1" lang="it" sz="1500">
                <a:solidFill>
                  <a:srgbClr val="0A0A0A"/>
                </a:solidFill>
              </a:rPr>
              <a:t> se necessiti un’ambulanza oppure rivolgendoti subito alla Polizia </a:t>
            </a:r>
            <a:r>
              <a:rPr b="1" lang="it" sz="1500" u="sng">
                <a:solidFill>
                  <a:srgbClr val="0A0A0A"/>
                </a:solidFill>
              </a:rPr>
              <a:t>112</a:t>
            </a:r>
            <a:endParaRPr b="1" sz="1500" u="sng">
              <a:solidFill>
                <a:schemeClr val="dk1"/>
              </a:solidFill>
            </a:endParaRPr>
          </a:p>
        </p:txBody>
      </p:sp>
      <p:sp>
        <p:nvSpPr>
          <p:cNvPr id="187" name="Google Shape;187;p23"/>
          <p:cNvSpPr/>
          <p:nvPr/>
        </p:nvSpPr>
        <p:spPr>
          <a:xfrm>
            <a:off x="5063100" y="2224725"/>
            <a:ext cx="3868200" cy="1915500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0A0A0A"/>
              </a:solidFill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500">
                <a:solidFill>
                  <a:srgbClr val="0A0A0A"/>
                </a:solidFill>
              </a:rPr>
              <a:t>Rivolgiti alle </a:t>
            </a:r>
            <a:r>
              <a:rPr b="1" i="1" lang="it" sz="1500" u="sng">
                <a:solidFill>
                  <a:srgbClr val="0A0A0A"/>
                </a:solidFill>
              </a:rPr>
              <a:t>Forze dell’Ordine</a:t>
            </a:r>
            <a:r>
              <a:rPr b="1" lang="it" sz="1500">
                <a:solidFill>
                  <a:srgbClr val="0A0A0A"/>
                </a:solidFill>
              </a:rPr>
              <a:t>, al </a:t>
            </a:r>
            <a:r>
              <a:rPr b="1" i="1" lang="it" sz="1500" u="sng">
                <a:solidFill>
                  <a:srgbClr val="0A0A0A"/>
                </a:solidFill>
              </a:rPr>
              <a:t>Pronto Intervento</a:t>
            </a:r>
            <a:r>
              <a:rPr b="1" lang="it" sz="1500">
                <a:solidFill>
                  <a:srgbClr val="0A0A0A"/>
                </a:solidFill>
              </a:rPr>
              <a:t> o a un </a:t>
            </a:r>
            <a:r>
              <a:rPr b="1" i="1" lang="it" sz="1500" u="sng">
                <a:solidFill>
                  <a:srgbClr val="0A0A0A"/>
                </a:solidFill>
              </a:rPr>
              <a:t>Centro Antiviolenza</a:t>
            </a:r>
            <a:r>
              <a:rPr b="1" lang="it" sz="1500">
                <a:solidFill>
                  <a:srgbClr val="0A0A0A"/>
                </a:solidFill>
              </a:rPr>
              <a:t>. </a:t>
            </a:r>
            <a:endParaRPr b="1" sz="1500">
              <a:solidFill>
                <a:srgbClr val="0A0A0A"/>
              </a:solidFill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0A0A0A"/>
              </a:solidFill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500">
                <a:solidFill>
                  <a:srgbClr val="0A0A0A"/>
                </a:solidFill>
              </a:rPr>
              <a:t>Numero Antiviolenza Donna → 1522: </a:t>
            </a:r>
            <a:endParaRPr b="1" sz="1500">
              <a:solidFill>
                <a:srgbClr val="0A0A0A"/>
              </a:solidFill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0A0A0A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8" name="Google Shape;18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5088" y="-263853"/>
            <a:ext cx="3114300" cy="31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" y="97900"/>
            <a:ext cx="1915500" cy="191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CCCC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864300" y="178225"/>
            <a:ext cx="2310000" cy="7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3720">
                <a:latin typeface="Impact"/>
                <a:ea typeface="Impact"/>
                <a:cs typeface="Impact"/>
                <a:sym typeface="Impact"/>
              </a:rPr>
              <a:t>che cos’è?</a:t>
            </a:r>
            <a:endParaRPr sz="372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64" name="Google Shape;64;p14"/>
          <p:cNvSpPr/>
          <p:nvPr/>
        </p:nvSpPr>
        <p:spPr>
          <a:xfrm>
            <a:off x="98175" y="1397450"/>
            <a:ext cx="3948300" cy="1355700"/>
          </a:xfrm>
          <a:prstGeom prst="roundRect">
            <a:avLst>
              <a:gd fmla="val 16667" name="adj"/>
            </a:avLst>
          </a:prstGeom>
          <a:solidFill>
            <a:srgbClr val="CC00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1500">
                <a:solidFill>
                  <a:schemeClr val="dk1"/>
                </a:solidFill>
              </a:rPr>
              <a:t>è un tipo di violenza fisica, psicologica e sessuale, esercitata contro qualsiasi persona sulla base del loro orientamento sessuale o identità di genere</a:t>
            </a:r>
            <a:endParaRPr b="1" sz="1500"/>
          </a:p>
        </p:txBody>
      </p:sp>
      <p:cxnSp>
        <p:nvCxnSpPr>
          <p:cNvPr id="65" name="Google Shape;65;p14"/>
          <p:cNvCxnSpPr/>
          <p:nvPr/>
        </p:nvCxnSpPr>
        <p:spPr>
          <a:xfrm>
            <a:off x="0" y="541225"/>
            <a:ext cx="864300" cy="69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6" name="Google Shape;66;p14"/>
          <p:cNvCxnSpPr/>
          <p:nvPr/>
        </p:nvCxnSpPr>
        <p:spPr>
          <a:xfrm>
            <a:off x="2019300" y="761925"/>
            <a:ext cx="0" cy="5016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2250" y="178225"/>
            <a:ext cx="2390524" cy="13557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8" name="Google Shape;68;p14"/>
          <p:cNvSpPr txBox="1"/>
          <p:nvPr/>
        </p:nvSpPr>
        <p:spPr>
          <a:xfrm>
            <a:off x="5764925" y="1659900"/>
            <a:ext cx="1781700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30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rPr>
              <a:t>normativa</a:t>
            </a:r>
            <a:endParaRPr sz="3000">
              <a:solidFill>
                <a:schemeClr val="dk1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01625" y="178225"/>
            <a:ext cx="2310000" cy="13557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70" name="Google Shape;70;p14"/>
          <p:cNvCxnSpPr/>
          <p:nvPr/>
        </p:nvCxnSpPr>
        <p:spPr>
          <a:xfrm flipH="1">
            <a:off x="5647175" y="2194850"/>
            <a:ext cx="1008600" cy="3384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1" name="Google Shape;71;p14"/>
          <p:cNvCxnSpPr/>
          <p:nvPr/>
        </p:nvCxnSpPr>
        <p:spPr>
          <a:xfrm flipH="1">
            <a:off x="6650375" y="2194850"/>
            <a:ext cx="5400" cy="6054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2" name="Google Shape;72;p14"/>
          <p:cNvCxnSpPr/>
          <p:nvPr/>
        </p:nvCxnSpPr>
        <p:spPr>
          <a:xfrm>
            <a:off x="6655775" y="2194850"/>
            <a:ext cx="901500" cy="4026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3" name="Google Shape;73;p14"/>
          <p:cNvSpPr/>
          <p:nvPr/>
        </p:nvSpPr>
        <p:spPr>
          <a:xfrm>
            <a:off x="4417225" y="2638400"/>
            <a:ext cx="1152600" cy="501600"/>
          </a:xfrm>
          <a:prstGeom prst="roundRect">
            <a:avLst>
              <a:gd fmla="val 16667" name="adj"/>
            </a:avLst>
          </a:prstGeom>
          <a:solidFill>
            <a:srgbClr val="CC0000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1450">
                <a:solidFill>
                  <a:schemeClr val="dk1"/>
                </a:solidFill>
              </a:rPr>
              <a:t>prevenire i reati</a:t>
            </a:r>
            <a:endParaRPr/>
          </a:p>
        </p:txBody>
      </p:sp>
      <p:sp>
        <p:nvSpPr>
          <p:cNvPr id="74" name="Google Shape;74;p14"/>
          <p:cNvSpPr/>
          <p:nvPr/>
        </p:nvSpPr>
        <p:spPr>
          <a:xfrm>
            <a:off x="5812925" y="2800250"/>
            <a:ext cx="1685700" cy="487800"/>
          </a:xfrm>
          <a:prstGeom prst="roundRect">
            <a:avLst>
              <a:gd fmla="val 16667" name="adj"/>
            </a:avLst>
          </a:prstGeom>
          <a:solidFill>
            <a:srgbClr val="CC00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1450"/>
              <a:t>punire i colpevoli</a:t>
            </a:r>
            <a:endParaRPr b="1" sz="1900"/>
          </a:p>
        </p:txBody>
      </p:sp>
      <p:sp>
        <p:nvSpPr>
          <p:cNvPr id="75" name="Google Shape;75;p14"/>
          <p:cNvSpPr/>
          <p:nvPr/>
        </p:nvSpPr>
        <p:spPr>
          <a:xfrm>
            <a:off x="7645725" y="2629250"/>
            <a:ext cx="1365900" cy="519900"/>
          </a:xfrm>
          <a:prstGeom prst="roundRect">
            <a:avLst>
              <a:gd fmla="val 16667" name="adj"/>
            </a:avLst>
          </a:prstGeom>
          <a:solidFill>
            <a:srgbClr val="CC0000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1450"/>
              <a:t>proteggere le vittime</a:t>
            </a:r>
            <a:endParaRPr b="1" sz="1500"/>
          </a:p>
        </p:txBody>
      </p:sp>
      <p:pic>
        <p:nvPicPr>
          <p:cNvPr id="76" name="Google Shape;76;p14"/>
          <p:cNvPicPr preferRelativeResize="0"/>
          <p:nvPr/>
        </p:nvPicPr>
        <p:blipFill rotWithShape="1">
          <a:blip r:embed="rId5">
            <a:alphaModFix/>
          </a:blip>
          <a:srcRect b="15302" l="0" r="0" t="15330"/>
          <a:stretch/>
        </p:blipFill>
        <p:spPr>
          <a:xfrm>
            <a:off x="98171" y="2972116"/>
            <a:ext cx="2243150" cy="1975932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14946" y="3429300"/>
            <a:ext cx="2858826" cy="151875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/>
          <p:nvPr>
            <p:ph type="title"/>
          </p:nvPr>
        </p:nvSpPr>
        <p:spPr>
          <a:xfrm>
            <a:off x="1357250" y="1944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3700">
                <a:latin typeface="Impact"/>
                <a:ea typeface="Impact"/>
                <a:cs typeface="Impact"/>
                <a:sym typeface="Impact"/>
              </a:rPr>
              <a:t>violenza domestica:</a:t>
            </a:r>
            <a:endParaRPr sz="3700">
              <a:latin typeface="Impact"/>
              <a:ea typeface="Impact"/>
              <a:cs typeface="Impact"/>
              <a:sym typeface="Impact"/>
            </a:endParaRPr>
          </a:p>
        </p:txBody>
      </p:sp>
      <p:cxnSp>
        <p:nvCxnSpPr>
          <p:cNvPr id="83" name="Google Shape;83;p15"/>
          <p:cNvCxnSpPr/>
          <p:nvPr/>
        </p:nvCxnSpPr>
        <p:spPr>
          <a:xfrm>
            <a:off x="0" y="541225"/>
            <a:ext cx="1261200" cy="72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4" name="Google Shape;84;p15"/>
          <p:cNvCxnSpPr/>
          <p:nvPr/>
        </p:nvCxnSpPr>
        <p:spPr>
          <a:xfrm>
            <a:off x="5428475" y="559825"/>
            <a:ext cx="778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5" name="Google Shape;85;p15"/>
          <p:cNvCxnSpPr/>
          <p:nvPr/>
        </p:nvCxnSpPr>
        <p:spPr>
          <a:xfrm>
            <a:off x="6206550" y="549725"/>
            <a:ext cx="10200" cy="7680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6" name="Google Shape;86;p15"/>
          <p:cNvSpPr/>
          <p:nvPr/>
        </p:nvSpPr>
        <p:spPr>
          <a:xfrm>
            <a:off x="4786800" y="1388450"/>
            <a:ext cx="2849700" cy="919500"/>
          </a:xfrm>
          <a:prstGeom prst="roundRect">
            <a:avLst>
              <a:gd fmla="val 16667" name="adj"/>
            </a:avLst>
          </a:prstGeom>
          <a:solidFill>
            <a:srgbClr val="9900FF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500">
                <a:solidFill>
                  <a:schemeClr val="dk1"/>
                </a:solidFill>
              </a:rPr>
              <a:t>indica tutti gli atti di violenza che si verificano all’interno della famiglia</a:t>
            </a:r>
            <a:endParaRPr b="1" sz="1500"/>
          </a:p>
        </p:txBody>
      </p:sp>
      <p:pic>
        <p:nvPicPr>
          <p:cNvPr id="87" name="Google Shape;8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600" y="919175"/>
            <a:ext cx="4052150" cy="18892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8" name="Google Shape;8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5600" y="3029438"/>
            <a:ext cx="3335450" cy="149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61125" y="2979338"/>
            <a:ext cx="2857500" cy="16002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9999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/>
          <p:nvPr>
            <p:ph type="title"/>
          </p:nvPr>
        </p:nvSpPr>
        <p:spPr>
          <a:xfrm>
            <a:off x="885150" y="183625"/>
            <a:ext cx="7373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3700">
                <a:latin typeface="Impact"/>
                <a:ea typeface="Impact"/>
                <a:cs typeface="Impact"/>
                <a:sym typeface="Impact"/>
              </a:rPr>
              <a:t>violenza nei confronti delle donne:</a:t>
            </a:r>
            <a:endParaRPr sz="3700">
              <a:latin typeface="Impact"/>
              <a:ea typeface="Impact"/>
              <a:cs typeface="Impact"/>
              <a:sym typeface="Impact"/>
            </a:endParaRPr>
          </a:p>
        </p:txBody>
      </p:sp>
      <p:cxnSp>
        <p:nvCxnSpPr>
          <p:cNvPr id="95" name="Google Shape;95;p16"/>
          <p:cNvCxnSpPr/>
          <p:nvPr/>
        </p:nvCxnSpPr>
        <p:spPr>
          <a:xfrm>
            <a:off x="0" y="541225"/>
            <a:ext cx="1261200" cy="72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6" name="Google Shape;96;p16"/>
          <p:cNvCxnSpPr/>
          <p:nvPr/>
        </p:nvCxnSpPr>
        <p:spPr>
          <a:xfrm>
            <a:off x="4572000" y="815300"/>
            <a:ext cx="0" cy="5016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7" name="Google Shape;97;p16"/>
          <p:cNvSpPr/>
          <p:nvPr/>
        </p:nvSpPr>
        <p:spPr>
          <a:xfrm>
            <a:off x="52800" y="1375875"/>
            <a:ext cx="9038400" cy="640200"/>
          </a:xfrm>
          <a:prstGeom prst="roundRect">
            <a:avLst>
              <a:gd fmla="val 16667" name="adj"/>
            </a:avLst>
          </a:prstGeom>
          <a:solidFill>
            <a:srgbClr val="FF0000">
              <a:alpha val="72960"/>
            </a:srgbClr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500">
                <a:solidFill>
                  <a:schemeClr val="dk1"/>
                </a:solidFill>
              </a:rPr>
              <a:t>comprende tutti gli atti di violenza contro le donne che provocano danni o sofferenze di natura fisica, sessuale, psicologica</a:t>
            </a:r>
            <a:endParaRPr b="1" sz="1500"/>
          </a:p>
        </p:txBody>
      </p:sp>
      <p:pic>
        <p:nvPicPr>
          <p:cNvPr id="98" name="Google Shape;9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168475"/>
            <a:ext cx="3324225" cy="13716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9" name="Google Shape;99;p16"/>
          <p:cNvPicPr preferRelativeResize="0"/>
          <p:nvPr/>
        </p:nvPicPr>
        <p:blipFill rotWithShape="1">
          <a:blip r:embed="rId4">
            <a:alphaModFix/>
          </a:blip>
          <a:srcRect b="20222" l="0" r="1922" t="9778"/>
          <a:stretch/>
        </p:blipFill>
        <p:spPr>
          <a:xfrm>
            <a:off x="5467375" y="2168475"/>
            <a:ext cx="3243700" cy="13716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0" name="Google Shape;100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0525" y="3424750"/>
            <a:ext cx="2847975" cy="16002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1" name="Google Shape;101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1">
            <a:off x="3913146" y="2437858"/>
            <a:ext cx="1317725" cy="2301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00951" y="3424750"/>
            <a:ext cx="2776540" cy="16002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9CB9C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/>
          <p:nvPr>
            <p:ph type="title"/>
          </p:nvPr>
        </p:nvSpPr>
        <p:spPr>
          <a:xfrm>
            <a:off x="1261200" y="258475"/>
            <a:ext cx="4323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3700">
                <a:latin typeface="Impact"/>
                <a:ea typeface="Impact"/>
                <a:cs typeface="Impact"/>
                <a:sym typeface="Impact"/>
              </a:rPr>
              <a:t>violenza economica:</a:t>
            </a:r>
            <a:endParaRPr sz="3700">
              <a:latin typeface="Impact"/>
              <a:ea typeface="Impact"/>
              <a:cs typeface="Impact"/>
              <a:sym typeface="Impact"/>
            </a:endParaRPr>
          </a:p>
        </p:txBody>
      </p:sp>
      <p:cxnSp>
        <p:nvCxnSpPr>
          <p:cNvPr id="108" name="Google Shape;108;p17"/>
          <p:cNvCxnSpPr/>
          <p:nvPr/>
        </p:nvCxnSpPr>
        <p:spPr>
          <a:xfrm>
            <a:off x="0" y="541225"/>
            <a:ext cx="1261200" cy="72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9" name="Google Shape;109;p17"/>
          <p:cNvCxnSpPr/>
          <p:nvPr/>
        </p:nvCxnSpPr>
        <p:spPr>
          <a:xfrm>
            <a:off x="5433764" y="661622"/>
            <a:ext cx="778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10" name="Google Shape;11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83575"/>
            <a:ext cx="2382271" cy="158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7"/>
          <p:cNvPicPr preferRelativeResize="0"/>
          <p:nvPr/>
        </p:nvPicPr>
        <p:blipFill rotWithShape="1">
          <a:blip r:embed="rId4">
            <a:alphaModFix/>
          </a:blip>
          <a:srcRect b="11904" l="0" r="0" t="4026"/>
          <a:stretch/>
        </p:blipFill>
        <p:spPr>
          <a:xfrm>
            <a:off x="2838976" y="983580"/>
            <a:ext cx="2745222" cy="207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3943" y="2086546"/>
            <a:ext cx="2382275" cy="1786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7"/>
          <p:cNvPicPr preferRelativeResize="0"/>
          <p:nvPr/>
        </p:nvPicPr>
        <p:blipFill rotWithShape="1">
          <a:blip r:embed="rId6">
            <a:alphaModFix/>
          </a:blip>
          <a:srcRect b="42592" l="0" r="7646" t="29087"/>
          <a:stretch/>
        </p:blipFill>
        <p:spPr>
          <a:xfrm>
            <a:off x="2407633" y="3499492"/>
            <a:ext cx="3176574" cy="9740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" name="Google Shape;114;p17"/>
          <p:cNvCxnSpPr/>
          <p:nvPr/>
        </p:nvCxnSpPr>
        <p:spPr>
          <a:xfrm>
            <a:off x="6211982" y="661625"/>
            <a:ext cx="675900" cy="6141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5" name="Google Shape;115;p17"/>
          <p:cNvSpPr/>
          <p:nvPr/>
        </p:nvSpPr>
        <p:spPr>
          <a:xfrm>
            <a:off x="6041625" y="1311850"/>
            <a:ext cx="2820600" cy="2561400"/>
          </a:xfrm>
          <a:prstGeom prst="roundRect">
            <a:avLst>
              <a:gd fmla="val 16667" name="adj"/>
            </a:avLst>
          </a:prstGeom>
          <a:solidFill>
            <a:srgbClr val="FF9900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450">
                <a:solidFill>
                  <a:schemeClr val="dk1"/>
                </a:solidFill>
              </a:rPr>
              <a:t>ogni forma di controllo o impedimento di carattere economico (divieti nella ricerca del lavoro o di disporre di somme di denaro)</a:t>
            </a:r>
            <a:endParaRPr b="1" sz="145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A86E8">
            <a:alpha val="77990"/>
          </a:srgbClr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/>
          <p:nvPr>
            <p:ph type="title"/>
          </p:nvPr>
        </p:nvSpPr>
        <p:spPr>
          <a:xfrm>
            <a:off x="1342025" y="2079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3700">
                <a:latin typeface="Impact"/>
                <a:ea typeface="Impact"/>
                <a:cs typeface="Impact"/>
                <a:sym typeface="Impact"/>
              </a:rPr>
              <a:t>violenza psicologica:</a:t>
            </a:r>
            <a:endParaRPr sz="3700">
              <a:latin typeface="Impact"/>
              <a:ea typeface="Impact"/>
              <a:cs typeface="Impact"/>
              <a:sym typeface="Impact"/>
            </a:endParaRPr>
          </a:p>
        </p:txBody>
      </p:sp>
      <p:cxnSp>
        <p:nvCxnSpPr>
          <p:cNvPr id="121" name="Google Shape;121;p18"/>
          <p:cNvCxnSpPr/>
          <p:nvPr/>
        </p:nvCxnSpPr>
        <p:spPr>
          <a:xfrm>
            <a:off x="0" y="541225"/>
            <a:ext cx="1261200" cy="72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22" name="Google Shape;12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33050"/>
            <a:ext cx="2095500" cy="218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00300" y="933050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3266675"/>
            <a:ext cx="2591349" cy="172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76550" y="2828525"/>
            <a:ext cx="2143125" cy="21431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6" name="Google Shape;126;p18"/>
          <p:cNvCxnSpPr/>
          <p:nvPr/>
        </p:nvCxnSpPr>
        <p:spPr>
          <a:xfrm>
            <a:off x="5719878" y="544825"/>
            <a:ext cx="778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7" name="Google Shape;127;p18"/>
          <p:cNvCxnSpPr/>
          <p:nvPr/>
        </p:nvCxnSpPr>
        <p:spPr>
          <a:xfrm>
            <a:off x="6498075" y="541225"/>
            <a:ext cx="10200" cy="7680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8" name="Google Shape;128;p18"/>
          <p:cNvSpPr/>
          <p:nvPr/>
        </p:nvSpPr>
        <p:spPr>
          <a:xfrm>
            <a:off x="5294475" y="1401775"/>
            <a:ext cx="2619300" cy="2754000"/>
          </a:xfrm>
          <a:prstGeom prst="roundRect">
            <a:avLst>
              <a:gd fmla="val 16667" name="adj"/>
            </a:avLst>
          </a:prstGeom>
          <a:solidFill>
            <a:srgbClr val="0000FF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450">
                <a:solidFill>
                  <a:srgbClr val="FFFFFF"/>
                </a:solidFill>
              </a:rPr>
              <a:t>include le denigrazioni, il controllo dei comportamenti, le strategie di isolamento, le minacce e le forti limitazioni economiche</a:t>
            </a:r>
            <a:endParaRPr b="1" sz="145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6D7A8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/>
          <p:nvPr>
            <p:ph type="title"/>
          </p:nvPr>
        </p:nvSpPr>
        <p:spPr>
          <a:xfrm>
            <a:off x="1412990" y="191425"/>
            <a:ext cx="4448400" cy="3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3700">
                <a:latin typeface="Impact"/>
                <a:ea typeface="Impact"/>
                <a:cs typeface="Impact"/>
                <a:sym typeface="Impact"/>
              </a:rPr>
              <a:t>violenza fisica:</a:t>
            </a:r>
            <a:endParaRPr sz="3700"/>
          </a:p>
        </p:txBody>
      </p:sp>
      <p:cxnSp>
        <p:nvCxnSpPr>
          <p:cNvPr id="134" name="Google Shape;134;p19"/>
          <p:cNvCxnSpPr/>
          <p:nvPr/>
        </p:nvCxnSpPr>
        <p:spPr>
          <a:xfrm>
            <a:off x="0" y="541225"/>
            <a:ext cx="1261200" cy="72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5" name="Google Shape;135;p19"/>
          <p:cNvCxnSpPr/>
          <p:nvPr/>
        </p:nvCxnSpPr>
        <p:spPr>
          <a:xfrm>
            <a:off x="4571989" y="544825"/>
            <a:ext cx="778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6" name="Google Shape;136;p19"/>
          <p:cNvCxnSpPr/>
          <p:nvPr/>
        </p:nvCxnSpPr>
        <p:spPr>
          <a:xfrm>
            <a:off x="5340000" y="541225"/>
            <a:ext cx="776100" cy="4071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37" name="Google Shape;13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61625"/>
            <a:ext cx="3277649" cy="202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48383" y="2909425"/>
            <a:ext cx="4105275" cy="197167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9"/>
          <p:cNvSpPr/>
          <p:nvPr/>
        </p:nvSpPr>
        <p:spPr>
          <a:xfrm>
            <a:off x="6328450" y="548425"/>
            <a:ext cx="2711100" cy="3496500"/>
          </a:xfrm>
          <a:prstGeom prst="roundRect">
            <a:avLst>
              <a:gd fmla="val 16667" name="adj"/>
            </a:avLst>
          </a:prstGeom>
          <a:solidFill>
            <a:srgbClr val="00FF00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chemeClr val="dk1"/>
                </a:solidFill>
              </a:rPr>
              <a:t>caratterizzata da forme più lievi a quelle più gravi e comprende l’essere colpiti, spinti, schiaffeggiati, presi a calci, a pugni, il tentativo di strangolamento, di soffocamento, ustione e la minaccia con armi, arrivando in alcuni casi anche alla morte. </a:t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9D9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"/>
          <p:cNvSpPr txBox="1"/>
          <p:nvPr>
            <p:ph type="title"/>
          </p:nvPr>
        </p:nvSpPr>
        <p:spPr>
          <a:xfrm>
            <a:off x="1413600" y="314575"/>
            <a:ext cx="4260300" cy="76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3700">
                <a:latin typeface="Impact"/>
                <a:ea typeface="Impact"/>
                <a:cs typeface="Impact"/>
                <a:sym typeface="Impact"/>
              </a:rPr>
              <a:t>violenza sessuale:</a:t>
            </a:r>
            <a:endParaRPr sz="3700">
              <a:latin typeface="Impact"/>
              <a:ea typeface="Impact"/>
              <a:cs typeface="Impact"/>
              <a:sym typeface="Impact"/>
            </a:endParaRPr>
          </a:p>
        </p:txBody>
      </p:sp>
      <p:cxnSp>
        <p:nvCxnSpPr>
          <p:cNvPr id="145" name="Google Shape;145;p20"/>
          <p:cNvCxnSpPr/>
          <p:nvPr/>
        </p:nvCxnSpPr>
        <p:spPr>
          <a:xfrm>
            <a:off x="152400" y="693625"/>
            <a:ext cx="1261200" cy="72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46" name="Google Shape;14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32275"/>
            <a:ext cx="3318925" cy="193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50673" y="1985992"/>
            <a:ext cx="2978833" cy="167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2950" y="3163775"/>
            <a:ext cx="2147725" cy="1931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9" name="Google Shape;149;p20"/>
          <p:cNvCxnSpPr/>
          <p:nvPr/>
        </p:nvCxnSpPr>
        <p:spPr>
          <a:xfrm>
            <a:off x="5106644" y="697225"/>
            <a:ext cx="778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0" name="Google Shape;150;p20"/>
          <p:cNvCxnSpPr/>
          <p:nvPr/>
        </p:nvCxnSpPr>
        <p:spPr>
          <a:xfrm>
            <a:off x="5884850" y="693625"/>
            <a:ext cx="776100" cy="4071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1" name="Google Shape;151;p20"/>
          <p:cNvSpPr/>
          <p:nvPr/>
        </p:nvSpPr>
        <p:spPr>
          <a:xfrm>
            <a:off x="6177444" y="1232275"/>
            <a:ext cx="2458200" cy="2209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450">
                <a:solidFill>
                  <a:schemeClr val="dk1"/>
                </a:solidFill>
              </a:rPr>
              <a:t>situazioni in cui la persona è costretta a fare o a subire contro la propria volontà atti sessuali </a:t>
            </a:r>
            <a:endParaRPr b="1" sz="1450"/>
          </a:p>
        </p:txBody>
      </p:sp>
      <p:sp>
        <p:nvSpPr>
          <p:cNvPr id="152" name="Google Shape;152;p20"/>
          <p:cNvSpPr/>
          <p:nvPr/>
        </p:nvSpPr>
        <p:spPr>
          <a:xfrm>
            <a:off x="6177450" y="1232275"/>
            <a:ext cx="2648700" cy="2209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450">
                <a:solidFill>
                  <a:schemeClr val="dk1"/>
                </a:solidFill>
              </a:rPr>
              <a:t>situazioni in cui la persona è costretta a fare o a subire contro la propria volontà atti sessuali </a:t>
            </a:r>
            <a:endParaRPr b="1" sz="1450"/>
          </a:p>
        </p:txBody>
      </p:sp>
      <p:pic>
        <p:nvPicPr>
          <p:cNvPr id="153" name="Google Shape;153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45800" y="3111250"/>
            <a:ext cx="2036550" cy="203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5A6BD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1"/>
          <p:cNvSpPr txBox="1"/>
          <p:nvPr>
            <p:ph type="title"/>
          </p:nvPr>
        </p:nvSpPr>
        <p:spPr>
          <a:xfrm>
            <a:off x="1413600" y="292700"/>
            <a:ext cx="2293200" cy="65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3700">
                <a:latin typeface="Impact"/>
                <a:ea typeface="Impact"/>
                <a:cs typeface="Impact"/>
                <a:sym typeface="Impact"/>
              </a:rPr>
              <a:t>stalking: </a:t>
            </a:r>
            <a:endParaRPr sz="3700">
              <a:latin typeface="Impact"/>
              <a:ea typeface="Impact"/>
              <a:cs typeface="Impact"/>
              <a:sym typeface="Impact"/>
            </a:endParaRPr>
          </a:p>
        </p:txBody>
      </p:sp>
      <p:cxnSp>
        <p:nvCxnSpPr>
          <p:cNvPr id="159" name="Google Shape;159;p21"/>
          <p:cNvCxnSpPr/>
          <p:nvPr/>
        </p:nvCxnSpPr>
        <p:spPr>
          <a:xfrm>
            <a:off x="152400" y="693625"/>
            <a:ext cx="1261200" cy="72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60" name="Google Shape;16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37288"/>
            <a:ext cx="2644175" cy="2868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76544" y="2441504"/>
            <a:ext cx="2935024" cy="183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65950" y="3710249"/>
            <a:ext cx="2293199" cy="1433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1"/>
          <p:cNvPicPr preferRelativeResize="0"/>
          <p:nvPr/>
        </p:nvPicPr>
        <p:blipFill rotWithShape="1">
          <a:blip r:embed="rId6">
            <a:alphaModFix/>
          </a:blip>
          <a:srcRect b="0" l="13456" r="12155" t="0"/>
          <a:stretch/>
        </p:blipFill>
        <p:spPr>
          <a:xfrm>
            <a:off x="2376558" y="949400"/>
            <a:ext cx="1916050" cy="1638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4" name="Google Shape;164;p21"/>
          <p:cNvCxnSpPr/>
          <p:nvPr/>
        </p:nvCxnSpPr>
        <p:spPr>
          <a:xfrm>
            <a:off x="3356401" y="697225"/>
            <a:ext cx="18171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5" name="Google Shape;165;p21"/>
          <p:cNvCxnSpPr/>
          <p:nvPr/>
        </p:nvCxnSpPr>
        <p:spPr>
          <a:xfrm>
            <a:off x="5173495" y="693637"/>
            <a:ext cx="776100" cy="4071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66" name="Google Shape;166;p21"/>
          <p:cNvSpPr/>
          <p:nvPr/>
        </p:nvSpPr>
        <p:spPr>
          <a:xfrm>
            <a:off x="6088426" y="949400"/>
            <a:ext cx="2534100" cy="2868900"/>
          </a:xfrm>
          <a:prstGeom prst="roundRect">
            <a:avLst>
              <a:gd fmla="val 16667" name="adj"/>
            </a:avLst>
          </a:prstGeom>
          <a:solidFill>
            <a:srgbClr val="FF00FF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450">
                <a:solidFill>
                  <a:schemeClr val="dk1"/>
                </a:solidFill>
              </a:rPr>
              <a:t>susseguirsi di atti persecutori (telefonate diurne e notturne, messaggi, lettere anonime, appostamenti…) in contesti diversi </a:t>
            </a:r>
            <a:endParaRPr b="1" sz="145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